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rc 2"/>
          <p:cNvSpPr>
            <a:spLocks/>
          </p:cNvSpPr>
          <p:nvPr/>
        </p:nvSpPr>
        <p:spPr bwMode="ltGray">
          <a:xfrm>
            <a:off x="-22225" y="2590800"/>
            <a:ext cx="77724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24 w 21600"/>
              <a:gd name="T1" fmla="*/ 0 h 43200"/>
              <a:gd name="T2" fmla="*/ 56 w 21600"/>
              <a:gd name="T3" fmla="*/ 43200 h 43200"/>
              <a:gd name="T4" fmla="*/ 0 w 216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23" y="0"/>
                </a:moveTo>
                <a:cubicBezTo>
                  <a:pt x="11943" y="13"/>
                  <a:pt x="21600" y="9680"/>
                  <a:pt x="21600" y="21600"/>
                </a:cubicBezTo>
                <a:cubicBezTo>
                  <a:pt x="21600" y="33507"/>
                  <a:pt x="11963" y="43169"/>
                  <a:pt x="55" y="43199"/>
                </a:cubicBezTo>
              </a:path>
              <a:path w="21600" h="43200" stroke="0" extrusionOk="0">
                <a:moveTo>
                  <a:pt x="23" y="0"/>
                </a:moveTo>
                <a:cubicBezTo>
                  <a:pt x="11943" y="13"/>
                  <a:pt x="21600" y="9680"/>
                  <a:pt x="21600" y="21600"/>
                </a:cubicBezTo>
                <a:cubicBezTo>
                  <a:pt x="21600" y="33507"/>
                  <a:pt x="11963" y="43169"/>
                  <a:pt x="55" y="43199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2192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7DB92A3-A296-494B-BB8C-2059F98AC5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62B1A-E5D8-4FF1-A1EB-91629D5D3F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9850" y="457200"/>
            <a:ext cx="203835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457200"/>
            <a:ext cx="596265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FFA707-A421-4915-BD54-978C67B510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9466C-D3A7-4D2A-A0F1-C69312B54F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28D7B-2700-4FA2-ABC2-EFC9A4952F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C2092-09D9-43D0-9E1C-3D51ABF166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91BB3-D616-40DD-8C8F-0D57A85E3C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0EB6F-0775-4898-ABED-7DEB0B4847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25E77-ED96-4FC6-AA95-D80126C7EE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15941-2270-440E-BF3A-5ADB424304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944AD-34A1-47BF-A0AC-317EE0DD7F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3505200" y="0"/>
            <a:ext cx="5638800" cy="814388"/>
            <a:chOff x="1488" y="0"/>
            <a:chExt cx="4272" cy="816"/>
          </a:xfrm>
        </p:grpSpPr>
        <p:grpSp>
          <p:nvGrpSpPr>
            <p:cNvPr id="12291" name="Group 3"/>
            <p:cNvGrpSpPr>
              <a:grpSpLocks/>
            </p:cNvGrpSpPr>
            <p:nvPr userDrawn="1"/>
          </p:nvGrpSpPr>
          <p:grpSpPr bwMode="auto">
            <a:xfrm>
              <a:off x="1488" y="0"/>
              <a:ext cx="4272" cy="48"/>
              <a:chOff x="1488" y="0"/>
              <a:chExt cx="4272" cy="48"/>
            </a:xfrm>
          </p:grpSpPr>
          <p:sp>
            <p:nvSpPr>
              <p:cNvPr id="12292" name="Rectangle 4"/>
              <p:cNvSpPr>
                <a:spLocks noChangeArrowheads="1"/>
              </p:cNvSpPr>
              <p:nvPr userDrawn="1"/>
            </p:nvSpPr>
            <p:spPr bwMode="ltGray">
              <a:xfrm>
                <a:off x="3792" y="0"/>
                <a:ext cx="1968" cy="48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 userDrawn="1"/>
            </p:nvSpPr>
            <p:spPr bwMode="ltGray">
              <a:xfrm>
                <a:off x="1488" y="0"/>
                <a:ext cx="2304" cy="48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folHlink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4" name="Rectangle 6"/>
            <p:cNvSpPr>
              <a:spLocks noChangeArrowheads="1"/>
            </p:cNvSpPr>
            <p:nvPr userDrawn="1"/>
          </p:nvSpPr>
          <p:spPr bwMode="ltGray">
            <a:xfrm>
              <a:off x="4278" y="96"/>
              <a:ext cx="1482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" name="Rectangle 7"/>
            <p:cNvSpPr>
              <a:spLocks noChangeArrowheads="1"/>
            </p:cNvSpPr>
            <p:nvPr userDrawn="1"/>
          </p:nvSpPr>
          <p:spPr bwMode="ltGray">
            <a:xfrm>
              <a:off x="2544" y="96"/>
              <a:ext cx="1734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" name="Rectangle 8"/>
            <p:cNvSpPr>
              <a:spLocks noChangeArrowheads="1"/>
            </p:cNvSpPr>
            <p:nvPr userDrawn="1"/>
          </p:nvSpPr>
          <p:spPr bwMode="ltGray">
            <a:xfrm>
              <a:off x="4809" y="192"/>
              <a:ext cx="951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" name="Rectangle 9"/>
            <p:cNvSpPr>
              <a:spLocks noChangeArrowheads="1"/>
            </p:cNvSpPr>
            <p:nvPr userDrawn="1"/>
          </p:nvSpPr>
          <p:spPr bwMode="ltGray">
            <a:xfrm>
              <a:off x="3696" y="192"/>
              <a:ext cx="1113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Rectangle 10"/>
            <p:cNvSpPr>
              <a:spLocks noChangeArrowheads="1"/>
            </p:cNvSpPr>
            <p:nvPr userDrawn="1"/>
          </p:nvSpPr>
          <p:spPr bwMode="ltGray">
            <a:xfrm>
              <a:off x="5097" y="288"/>
              <a:ext cx="663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Rectangle 11"/>
            <p:cNvSpPr>
              <a:spLocks noChangeArrowheads="1"/>
            </p:cNvSpPr>
            <p:nvPr userDrawn="1"/>
          </p:nvSpPr>
          <p:spPr bwMode="ltGray">
            <a:xfrm>
              <a:off x="4320" y="288"/>
              <a:ext cx="777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Rectangle 12"/>
            <p:cNvSpPr>
              <a:spLocks noChangeArrowheads="1"/>
            </p:cNvSpPr>
            <p:nvPr userDrawn="1"/>
          </p:nvSpPr>
          <p:spPr bwMode="ltGray">
            <a:xfrm>
              <a:off x="5362" y="384"/>
              <a:ext cx="398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1" name="Rectangle 13"/>
            <p:cNvSpPr>
              <a:spLocks noChangeArrowheads="1"/>
            </p:cNvSpPr>
            <p:nvPr userDrawn="1"/>
          </p:nvSpPr>
          <p:spPr bwMode="ltGray">
            <a:xfrm>
              <a:off x="4896" y="384"/>
              <a:ext cx="466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2" name="Rectangle 14"/>
            <p:cNvSpPr>
              <a:spLocks noChangeArrowheads="1"/>
            </p:cNvSpPr>
            <p:nvPr userDrawn="1"/>
          </p:nvSpPr>
          <p:spPr bwMode="ltGray">
            <a:xfrm>
              <a:off x="5539" y="480"/>
              <a:ext cx="221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" name="Rectangle 15"/>
            <p:cNvSpPr>
              <a:spLocks noChangeArrowheads="1"/>
            </p:cNvSpPr>
            <p:nvPr userDrawn="1"/>
          </p:nvSpPr>
          <p:spPr bwMode="ltGray">
            <a:xfrm>
              <a:off x="5280" y="480"/>
              <a:ext cx="259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Rectangle 16"/>
            <p:cNvSpPr>
              <a:spLocks noChangeArrowheads="1"/>
            </p:cNvSpPr>
            <p:nvPr userDrawn="1"/>
          </p:nvSpPr>
          <p:spPr bwMode="ltGray">
            <a:xfrm>
              <a:off x="5649" y="576"/>
              <a:ext cx="111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Rectangle 17"/>
            <p:cNvSpPr>
              <a:spLocks noChangeArrowheads="1"/>
            </p:cNvSpPr>
            <p:nvPr userDrawn="1"/>
          </p:nvSpPr>
          <p:spPr bwMode="ltGray">
            <a:xfrm>
              <a:off x="5520" y="576"/>
              <a:ext cx="129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Rectangle 18"/>
            <p:cNvSpPr>
              <a:spLocks noChangeArrowheads="1"/>
            </p:cNvSpPr>
            <p:nvPr userDrawn="1"/>
          </p:nvSpPr>
          <p:spPr bwMode="ltGray">
            <a:xfrm>
              <a:off x="5694" y="672"/>
              <a:ext cx="66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7" name="Rectangle 19"/>
            <p:cNvSpPr>
              <a:spLocks noChangeArrowheads="1"/>
            </p:cNvSpPr>
            <p:nvPr userDrawn="1"/>
          </p:nvSpPr>
          <p:spPr bwMode="ltGray">
            <a:xfrm>
              <a:off x="5616" y="672"/>
              <a:ext cx="78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8" name="Rectangle 20"/>
            <p:cNvSpPr>
              <a:spLocks noChangeArrowheads="1"/>
            </p:cNvSpPr>
            <p:nvPr userDrawn="1"/>
          </p:nvSpPr>
          <p:spPr bwMode="ltGray">
            <a:xfrm>
              <a:off x="4013" y="48"/>
              <a:ext cx="1747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9" name="Rectangle 21"/>
            <p:cNvSpPr>
              <a:spLocks noChangeArrowheads="1"/>
            </p:cNvSpPr>
            <p:nvPr userDrawn="1"/>
          </p:nvSpPr>
          <p:spPr bwMode="ltGray">
            <a:xfrm>
              <a:off x="1968" y="48"/>
              <a:ext cx="2045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0" name="Rectangle 22"/>
            <p:cNvSpPr>
              <a:spLocks noChangeArrowheads="1"/>
            </p:cNvSpPr>
            <p:nvPr userDrawn="1"/>
          </p:nvSpPr>
          <p:spPr bwMode="ltGray">
            <a:xfrm>
              <a:off x="4588" y="144"/>
              <a:ext cx="1172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1" name="Rectangle 23"/>
            <p:cNvSpPr>
              <a:spLocks noChangeArrowheads="1"/>
            </p:cNvSpPr>
            <p:nvPr userDrawn="1"/>
          </p:nvSpPr>
          <p:spPr bwMode="ltGray">
            <a:xfrm>
              <a:off x="3216" y="144"/>
              <a:ext cx="1372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2" name="Rectangle 24"/>
            <p:cNvSpPr>
              <a:spLocks noChangeArrowheads="1"/>
            </p:cNvSpPr>
            <p:nvPr userDrawn="1"/>
          </p:nvSpPr>
          <p:spPr bwMode="ltGray">
            <a:xfrm>
              <a:off x="4964" y="240"/>
              <a:ext cx="796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3" name="Rectangle 25"/>
            <p:cNvSpPr>
              <a:spLocks noChangeArrowheads="1"/>
            </p:cNvSpPr>
            <p:nvPr userDrawn="1"/>
          </p:nvSpPr>
          <p:spPr bwMode="ltGray">
            <a:xfrm>
              <a:off x="4032" y="240"/>
              <a:ext cx="932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4" name="Rectangle 26"/>
            <p:cNvSpPr>
              <a:spLocks noChangeArrowheads="1"/>
            </p:cNvSpPr>
            <p:nvPr userDrawn="1"/>
          </p:nvSpPr>
          <p:spPr bwMode="ltGray">
            <a:xfrm>
              <a:off x="5274" y="336"/>
              <a:ext cx="486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5" name="Rectangle 27"/>
            <p:cNvSpPr>
              <a:spLocks noChangeArrowheads="1"/>
            </p:cNvSpPr>
            <p:nvPr userDrawn="1"/>
          </p:nvSpPr>
          <p:spPr bwMode="ltGray">
            <a:xfrm>
              <a:off x="4704" y="336"/>
              <a:ext cx="570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6" name="Rectangle 28"/>
            <p:cNvSpPr>
              <a:spLocks noChangeArrowheads="1"/>
            </p:cNvSpPr>
            <p:nvPr userDrawn="1"/>
          </p:nvSpPr>
          <p:spPr bwMode="ltGray">
            <a:xfrm>
              <a:off x="5450" y="432"/>
              <a:ext cx="310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7" name="Rectangle 29"/>
            <p:cNvSpPr>
              <a:spLocks noChangeArrowheads="1"/>
            </p:cNvSpPr>
            <p:nvPr userDrawn="1"/>
          </p:nvSpPr>
          <p:spPr bwMode="ltGray">
            <a:xfrm>
              <a:off x="5088" y="432"/>
              <a:ext cx="362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8" name="Rectangle 30"/>
            <p:cNvSpPr>
              <a:spLocks noChangeArrowheads="1"/>
            </p:cNvSpPr>
            <p:nvPr userDrawn="1"/>
          </p:nvSpPr>
          <p:spPr bwMode="ltGray">
            <a:xfrm>
              <a:off x="5605" y="528"/>
              <a:ext cx="155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9" name="Rectangle 31"/>
            <p:cNvSpPr>
              <a:spLocks noChangeArrowheads="1"/>
            </p:cNvSpPr>
            <p:nvPr userDrawn="1"/>
          </p:nvSpPr>
          <p:spPr bwMode="ltGray">
            <a:xfrm>
              <a:off x="5424" y="528"/>
              <a:ext cx="181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0" name="Rectangle 32"/>
            <p:cNvSpPr>
              <a:spLocks noChangeArrowheads="1"/>
            </p:cNvSpPr>
            <p:nvPr userDrawn="1"/>
          </p:nvSpPr>
          <p:spPr bwMode="ltGray">
            <a:xfrm>
              <a:off x="5672" y="624"/>
              <a:ext cx="88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1" name="Rectangle 33"/>
            <p:cNvSpPr>
              <a:spLocks noChangeArrowheads="1"/>
            </p:cNvSpPr>
            <p:nvPr userDrawn="1"/>
          </p:nvSpPr>
          <p:spPr bwMode="ltGray">
            <a:xfrm>
              <a:off x="5568" y="624"/>
              <a:ext cx="104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2" name="Rectangle 34"/>
            <p:cNvSpPr>
              <a:spLocks noChangeArrowheads="1"/>
            </p:cNvSpPr>
            <p:nvPr userDrawn="1"/>
          </p:nvSpPr>
          <p:spPr bwMode="ltGray">
            <a:xfrm>
              <a:off x="5716" y="720"/>
              <a:ext cx="44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 userDrawn="1"/>
          </p:nvSpPr>
          <p:spPr bwMode="ltGray">
            <a:xfrm>
              <a:off x="5664" y="720"/>
              <a:ext cx="52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 userDrawn="1"/>
          </p:nvSpPr>
          <p:spPr bwMode="ltGray">
            <a:xfrm>
              <a:off x="5738" y="768"/>
              <a:ext cx="22" cy="4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 userDrawn="1"/>
          </p:nvSpPr>
          <p:spPr bwMode="ltGray">
            <a:xfrm>
              <a:off x="5712" y="768"/>
              <a:ext cx="26" cy="4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26" name="Arc 38"/>
          <p:cNvSpPr>
            <a:spLocks/>
          </p:cNvSpPr>
          <p:nvPr/>
        </p:nvSpPr>
        <p:spPr bwMode="hidden">
          <a:xfrm>
            <a:off x="0" y="1371600"/>
            <a:ext cx="4114800" cy="5318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24 w 21600"/>
              <a:gd name="T1" fmla="*/ 0 h 43200"/>
              <a:gd name="T2" fmla="*/ 56 w 21600"/>
              <a:gd name="T3" fmla="*/ 43200 h 43200"/>
              <a:gd name="T4" fmla="*/ 0 w 216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23" y="0"/>
                </a:moveTo>
                <a:cubicBezTo>
                  <a:pt x="11943" y="13"/>
                  <a:pt x="21600" y="9680"/>
                  <a:pt x="21600" y="21600"/>
                </a:cubicBezTo>
                <a:cubicBezTo>
                  <a:pt x="21600" y="33507"/>
                  <a:pt x="11963" y="43169"/>
                  <a:pt x="55" y="43199"/>
                </a:cubicBezTo>
              </a:path>
              <a:path w="21600" h="43200" stroke="0" extrusionOk="0">
                <a:moveTo>
                  <a:pt x="23" y="0"/>
                </a:moveTo>
                <a:cubicBezTo>
                  <a:pt x="11943" y="13"/>
                  <a:pt x="21600" y="9680"/>
                  <a:pt x="21600" y="21600"/>
                </a:cubicBezTo>
                <a:cubicBezTo>
                  <a:pt x="21600" y="33507"/>
                  <a:pt x="11963" y="43169"/>
                  <a:pt x="55" y="43199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7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28" name="Rectangle 4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29" name="Rectangle 4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1"/>
            </a:lvl1pPr>
          </a:lstStyle>
          <a:p>
            <a:endParaRPr lang="en-US"/>
          </a:p>
        </p:txBody>
      </p:sp>
      <p:sp>
        <p:nvSpPr>
          <p:cNvPr id="12330" name="Rectangle 4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1"/>
            </a:lvl1pPr>
          </a:lstStyle>
          <a:p>
            <a:endParaRPr lang="en-US"/>
          </a:p>
        </p:txBody>
      </p:sp>
      <p:sp>
        <p:nvSpPr>
          <p:cNvPr id="12331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/>
            </a:lvl1pPr>
          </a:lstStyle>
          <a:p>
            <a:fld id="{D93C404D-578C-421D-A248-D90C1706EB5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u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9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7772400" cy="1828800"/>
          </a:xfrm>
        </p:spPr>
        <p:txBody>
          <a:bodyPr/>
          <a:lstStyle/>
          <a:p>
            <a:r>
              <a:rPr lang="en-US" sz="4000" b="1"/>
              <a:t>Raw Material Variability</a:t>
            </a:r>
            <a:br>
              <a:rPr lang="en-US" sz="4000" b="1"/>
            </a:br>
            <a:r>
              <a:rPr lang="en-US" sz="4000" b="1"/>
              <a:t>Raw Material CQAs</a:t>
            </a:r>
            <a:br>
              <a:rPr lang="en-US" sz="4000" b="1"/>
            </a:br>
            <a:r>
              <a:rPr lang="en-US" sz="4000" b="1"/>
              <a:t>Global Supply Chain</a:t>
            </a:r>
            <a:r>
              <a:rPr lang="en-US" sz="400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PPAR 2011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 l="34375" t="28551" r="21249" b="26854"/>
          <a:stretch>
            <a:fillRect/>
          </a:stretch>
        </p:blipFill>
        <p:spPr bwMode="auto">
          <a:xfrm>
            <a:off x="457200" y="1905000"/>
            <a:ext cx="5410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Raw material variability is a hot topic</a:t>
            </a:r>
            <a:br>
              <a:rPr lang="en-US"/>
            </a:br>
            <a:endParaRPr lang="en-US" sz="1600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/>
          <a:srcRect l="18124" t="14830" r="40001" b="45720"/>
          <a:stretch>
            <a:fillRect/>
          </a:stretch>
        </p:blipFill>
        <p:spPr bwMode="auto">
          <a:xfrm>
            <a:off x="1905000" y="4038600"/>
            <a:ext cx="5105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 cstate="print"/>
          <a:srcRect l="19376" t="19975" r="41875" b="26854"/>
          <a:stretch>
            <a:fillRect/>
          </a:stretch>
        </p:blipFill>
        <p:spPr bwMode="auto">
          <a:xfrm>
            <a:off x="5257800" y="2057400"/>
            <a:ext cx="3657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Framework for Discussion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Remember to focus on process analytics and related topics (e.g. regulatory considerations)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Process analytics can be at-line, in-line, on-line, or higher level data analyses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Consider both analyzing RMs before they enter the process, and monitoring/controlling the process to mitigate RM variability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few examples to get you thinking…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NIR, Raman, other methods for raw material identification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Multi-variate analysis to link raw material characteristics to process performance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Raw material variability &amp; impact on QbD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Monitoring of surrogate parameters to mitigate raw material risks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Process control schemes that react to raw material changes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772400" cy="1143000"/>
          </a:xfrm>
        </p:spPr>
        <p:txBody>
          <a:bodyPr/>
          <a:lstStyle/>
          <a:p>
            <a:r>
              <a:rPr lang="en-US" sz="4000"/>
              <a:t>Questions for Discussion: Raw Material Variability &amp; CQAs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What do you think is the biggest advance in the last few years?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What do you see as the biggest problem yet-to-be-solved?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What are the hurdles to solving these problems?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MOTION">
  <a:themeElements>
    <a:clrScheme name="INMOTION 1">
      <a:dk1>
        <a:srgbClr val="000000"/>
      </a:dk1>
      <a:lt1>
        <a:srgbClr val="FFFFFF"/>
      </a:lt1>
      <a:dk2>
        <a:srgbClr val="000000"/>
      </a:dk2>
      <a:lt2>
        <a:srgbClr val="FFCC00"/>
      </a:lt2>
      <a:accent1>
        <a:srgbClr val="33CCCC"/>
      </a:accent1>
      <a:accent2>
        <a:srgbClr val="FF00FF"/>
      </a:accent2>
      <a:accent3>
        <a:srgbClr val="AAAAAA"/>
      </a:accent3>
      <a:accent4>
        <a:srgbClr val="DADADA"/>
      </a:accent4>
      <a:accent5>
        <a:srgbClr val="ADE2E2"/>
      </a:accent5>
      <a:accent6>
        <a:srgbClr val="E700E7"/>
      </a:accent6>
      <a:hlink>
        <a:srgbClr val="6702FC"/>
      </a:hlink>
      <a:folHlink>
        <a:srgbClr val="1D92FD"/>
      </a:folHlink>
    </a:clrScheme>
    <a:fontScheme name="INMO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MOTION 1">
        <a:dk1>
          <a:srgbClr val="000000"/>
        </a:dk1>
        <a:lt1>
          <a:srgbClr val="FFFFFF"/>
        </a:lt1>
        <a:dk2>
          <a:srgbClr val="000000"/>
        </a:dk2>
        <a:lt2>
          <a:srgbClr val="FFCC00"/>
        </a:lt2>
        <a:accent1>
          <a:srgbClr val="33CCCC"/>
        </a:accent1>
        <a:accent2>
          <a:srgbClr val="FF00FF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00E7"/>
        </a:accent6>
        <a:hlink>
          <a:srgbClr val="6702FC"/>
        </a:hlink>
        <a:folHlink>
          <a:srgbClr val="1D92F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MOTION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8A0000"/>
        </a:accent6>
        <a:hlink>
          <a:srgbClr val="FF0066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MOTION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737373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MOTION 4">
        <a:dk1>
          <a:srgbClr val="240157"/>
        </a:dk1>
        <a:lt1>
          <a:srgbClr val="FFFFFF"/>
        </a:lt1>
        <a:dk2>
          <a:srgbClr val="4601AB"/>
        </a:dk2>
        <a:lt2>
          <a:srgbClr val="FFCC00"/>
        </a:lt2>
        <a:accent1>
          <a:srgbClr val="33CCCC"/>
        </a:accent1>
        <a:accent2>
          <a:srgbClr val="FF00FF"/>
        </a:accent2>
        <a:accent3>
          <a:srgbClr val="B0AAD2"/>
        </a:accent3>
        <a:accent4>
          <a:srgbClr val="DADADA"/>
        </a:accent4>
        <a:accent5>
          <a:srgbClr val="ADE2E2"/>
        </a:accent5>
        <a:accent6>
          <a:srgbClr val="E700E7"/>
        </a:accent6>
        <a:hlink>
          <a:srgbClr val="6702FC"/>
        </a:hlink>
        <a:folHlink>
          <a:srgbClr val="1D92F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MOTION 5">
        <a:dk1>
          <a:srgbClr val="000000"/>
        </a:dk1>
        <a:lt1>
          <a:srgbClr val="FFFFFF"/>
        </a:lt1>
        <a:dk2>
          <a:srgbClr val="660033"/>
        </a:dk2>
        <a:lt2>
          <a:srgbClr val="FFCC00"/>
        </a:lt2>
        <a:accent1>
          <a:srgbClr val="CC9900"/>
        </a:accent1>
        <a:accent2>
          <a:srgbClr val="FF9900"/>
        </a:accent2>
        <a:accent3>
          <a:srgbClr val="B8AAAD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D60093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MOTION 6">
        <a:dk1>
          <a:srgbClr val="000000"/>
        </a:dk1>
        <a:lt1>
          <a:srgbClr val="717BAD"/>
        </a:lt1>
        <a:dk2>
          <a:srgbClr val="FFFFFF"/>
        </a:dk2>
        <a:lt2>
          <a:srgbClr val="A9AABB"/>
        </a:lt2>
        <a:accent1>
          <a:srgbClr val="8BB6CB"/>
        </a:accent1>
        <a:accent2>
          <a:srgbClr val="DDDDDD"/>
        </a:accent2>
        <a:accent3>
          <a:srgbClr val="BBBFD3"/>
        </a:accent3>
        <a:accent4>
          <a:srgbClr val="000000"/>
        </a:accent4>
        <a:accent5>
          <a:srgbClr val="C4D7E2"/>
        </a:accent5>
        <a:accent6>
          <a:srgbClr val="C8C8C8"/>
        </a:accent6>
        <a:hlink>
          <a:srgbClr val="53628D"/>
        </a:hlink>
        <a:folHlink>
          <a:srgbClr val="989B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MOTION 7">
        <a:dk1>
          <a:srgbClr val="003D50"/>
        </a:dk1>
        <a:lt1>
          <a:srgbClr val="FFFFFF"/>
        </a:lt1>
        <a:dk2>
          <a:srgbClr val="007D7A"/>
        </a:dk2>
        <a:lt2>
          <a:srgbClr val="FFCC66"/>
        </a:lt2>
        <a:accent1>
          <a:srgbClr val="33CCCC"/>
        </a:accent1>
        <a:accent2>
          <a:srgbClr val="00FFFF"/>
        </a:accent2>
        <a:accent3>
          <a:srgbClr val="AABFBE"/>
        </a:accent3>
        <a:accent4>
          <a:srgbClr val="DADADA"/>
        </a:accent4>
        <a:accent5>
          <a:srgbClr val="ADE2E2"/>
        </a:accent5>
        <a:accent6>
          <a:srgbClr val="00E7E7"/>
        </a:accent6>
        <a:hlink>
          <a:srgbClr val="02A3B4"/>
        </a:hlink>
        <a:folHlink>
          <a:srgbClr val="3CB1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MOTION 8">
        <a:dk1>
          <a:srgbClr val="000000"/>
        </a:dk1>
        <a:lt1>
          <a:srgbClr val="FFFFFF"/>
        </a:lt1>
        <a:dk2>
          <a:srgbClr val="666699"/>
        </a:dk2>
        <a:lt2>
          <a:srgbClr val="F9EED3"/>
        </a:lt2>
        <a:accent1>
          <a:srgbClr val="FFFFCC"/>
        </a:accent1>
        <a:accent2>
          <a:srgbClr val="D195A0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BD8791"/>
        </a:accent6>
        <a:hlink>
          <a:srgbClr val="993366"/>
        </a:hlink>
        <a:folHlink>
          <a:srgbClr val="FFD7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MOTION 9">
        <a:dk1>
          <a:srgbClr val="000000"/>
        </a:dk1>
        <a:lt1>
          <a:srgbClr val="FFFFFF"/>
        </a:lt1>
        <a:dk2>
          <a:srgbClr val="CC0099"/>
        </a:dk2>
        <a:lt2>
          <a:srgbClr val="FFFFFF"/>
        </a:lt2>
        <a:accent1>
          <a:srgbClr val="FFFFCC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B9B900"/>
        </a:accent6>
        <a:hlink>
          <a:srgbClr val="CCFF33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INMOTION</Template>
  <TotalTime>421</TotalTime>
  <Words>158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Narrow</vt:lpstr>
      <vt:lpstr>Wingdings</vt:lpstr>
      <vt:lpstr>INMOTION</vt:lpstr>
      <vt:lpstr>Raw Material Variability Raw Material CQAs Global Supply Chain </vt:lpstr>
      <vt:lpstr>Raw material variability is a hot topic </vt:lpstr>
      <vt:lpstr>Framework for Discussion</vt:lpstr>
      <vt:lpstr>A few examples to get you thinking…</vt:lpstr>
      <vt:lpstr>Questions for Discussion: Raw Material Variability &amp; CQAs </vt:lpstr>
    </vt:vector>
  </TitlesOfParts>
  <Company>Genentech,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Raw Material Variability Raw Material CQAs Global Supply Chain</dc:title>
  <dc:creator>Tina Larson</dc:creator>
  <cp:lastModifiedBy>Cenk Undey</cp:lastModifiedBy>
  <cp:revision>5</cp:revision>
  <dcterms:created xsi:type="dcterms:W3CDTF">2011-09-19T17:26:54Z</dcterms:created>
  <dcterms:modified xsi:type="dcterms:W3CDTF">2011-09-27T12:02:48Z</dcterms:modified>
</cp:coreProperties>
</file>